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56" r:id="rId5"/>
    <p:sldId id="271" r:id="rId6"/>
    <p:sldId id="275" r:id="rId7"/>
    <p:sldId id="276" r:id="rId8"/>
    <p:sldId id="274" r:id="rId9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0613"/>
    <a:srgbClr val="413C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ACDBCF-73B1-44C6-A01E-B504BEEFE722}" v="940" vWet="942" dt="2022-05-30T16:08:15.233"/>
    <p1510:client id="{9EC86E9D-A505-9865-134D-55DA67471977}" v="37" dt="2022-05-30T16:11:09.559"/>
    <p1510:client id="{D968FA51-3CA5-EBF6-F59F-B91E73A236CE}" v="257" dt="2022-05-28T11:39:03.919"/>
    <p1510:client id="{E4339626-1E2A-4395-94BE-7C24B112F58E}" v="1255" dt="2022-05-28T15:31:36.5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>
              <a:latin typeface="Arial" panose="020B0604020202020204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79B33-A94D-4C8C-88C2-619932967EF3}" type="datetimeFigureOut">
              <a:rPr lang="fr-CH" smtClean="0">
                <a:latin typeface="Arial" panose="020B0604020202020204" pitchFamily="34" charset="0"/>
              </a:rPr>
              <a:t>30.05.2022</a:t>
            </a:fld>
            <a:endParaRPr lang="fr-CH">
              <a:latin typeface="Arial" panose="020B0604020202020204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>
              <a:latin typeface="Arial" panose="020B0604020202020204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F4AF0-8439-436D-BEF0-52070F19E1B6}" type="slidenum">
              <a:rPr lang="fr-CH" smtClean="0">
                <a:latin typeface="Arial" panose="020B0604020202020204" pitchFamily="34" charset="0"/>
              </a:rPr>
              <a:t>‹#›</a:t>
            </a:fld>
            <a:endParaRPr lang="fr-CH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9056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8103E42-5239-1A40-AD33-3EE7E9DDF5FD}" type="datetimeFigureOut">
              <a:rPr lang="fr-FR" smtClean="0"/>
              <a:pPr/>
              <a:t>30/05/2022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CF50783-AAED-1941-8BCC-9F6140F0A6B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74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1281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126" userDrawn="1">
          <p15:clr>
            <a:srgbClr val="FBAE40"/>
          </p15:clr>
        </p15:guide>
        <p15:guide id="5" orient="horz" pos="123" userDrawn="1">
          <p15:clr>
            <a:srgbClr val="FBAE40"/>
          </p15:clr>
        </p15:guide>
        <p15:guide id="6" orient="horz" pos="3117" userDrawn="1">
          <p15:clr>
            <a:srgbClr val="FBAE40"/>
          </p15:clr>
        </p15:guide>
        <p15:guide id="7" pos="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
Quatrième niveau
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 userDrawn="1"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126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pos="2880" userDrawn="1">
          <p15:clr>
            <a:srgbClr val="F26B43"/>
          </p15:clr>
        </p15:guide>
        <p15:guide id="5" orient="horz" pos="123" userDrawn="1">
          <p15:clr>
            <a:srgbClr val="F26B43"/>
          </p15:clr>
        </p15:guide>
        <p15:guide id="6" orient="horz" pos="3117" userDrawn="1">
          <p15:clr>
            <a:srgbClr val="F26B43"/>
          </p15:clr>
        </p15:guide>
        <p15:guide id="7" pos="570" userDrawn="1">
          <p15:clr>
            <a:srgbClr val="F26B43"/>
          </p15:clr>
        </p15:guide>
        <p15:guide id="8" pos="1155" userDrawn="1">
          <p15:clr>
            <a:srgbClr val="F26B43"/>
          </p15:clr>
        </p15:guide>
        <p15:guide id="9" pos="1728" userDrawn="1">
          <p15:clr>
            <a:srgbClr val="F26B43"/>
          </p15:clr>
        </p15:guide>
        <p15:guide id="10" pos="2304" userDrawn="1">
          <p15:clr>
            <a:srgbClr val="F26B43"/>
          </p15:clr>
        </p15:guide>
        <p15:guide id="11" pos="3456" userDrawn="1">
          <p15:clr>
            <a:srgbClr val="F26B43"/>
          </p15:clr>
        </p15:guide>
        <p15:guide id="12" pos="4035" userDrawn="1">
          <p15:clr>
            <a:srgbClr val="F26B43"/>
          </p15:clr>
        </p15:guide>
        <p15:guide id="13" pos="4608" userDrawn="1">
          <p15:clr>
            <a:srgbClr val="F26B43"/>
          </p15:clr>
        </p15:guide>
        <p15:guide id="14" pos="5180" userDrawn="1">
          <p15:clr>
            <a:srgbClr val="F26B43"/>
          </p15:clr>
        </p15:guide>
        <p15:guide id="15" orient="horz" pos="490" userDrawn="1">
          <p15:clr>
            <a:srgbClr val="F26B43"/>
          </p15:clr>
        </p15:guide>
        <p15:guide id="16" orient="horz" pos="985" userDrawn="1">
          <p15:clr>
            <a:srgbClr val="F26B43"/>
          </p15:clr>
        </p15:guide>
        <p15:guide id="17" orient="horz" pos="1475" userDrawn="1">
          <p15:clr>
            <a:srgbClr val="F26B43"/>
          </p15:clr>
        </p15:guide>
        <p15:guide id="18" orient="horz" pos="1962" userDrawn="1">
          <p15:clr>
            <a:srgbClr val="F26B43"/>
          </p15:clr>
        </p15:guide>
        <p15:guide id="19" orient="horz" pos="2458" userDrawn="1">
          <p15:clr>
            <a:srgbClr val="F26B43"/>
          </p15:clr>
        </p15:guide>
        <p15:guide id="20" orient="horz" pos="2950" userDrawn="1">
          <p15:clr>
            <a:srgbClr val="F26B43"/>
          </p15:clr>
        </p15:guide>
        <p15:guide id="21" pos="5437" userDrawn="1">
          <p15:clr>
            <a:srgbClr val="F26B43"/>
          </p15:clr>
        </p15:guide>
        <p15:guide id="22" orient="horz" userDrawn="1">
          <p15:clr>
            <a:srgbClr val="F26B43"/>
          </p15:clr>
        </p15:guide>
        <p15:guide id="23" pos="5760" userDrawn="1">
          <p15:clr>
            <a:srgbClr val="F26B43"/>
          </p15:clr>
        </p15:guide>
        <p15:guide id="24" orient="horz" pos="3240" userDrawn="1">
          <p15:clr>
            <a:srgbClr val="F26B43"/>
          </p15:clr>
        </p15:guide>
        <p15:guide id="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sv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5A5C923-5A79-224D-A6A6-8267C6475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8819" y="786535"/>
            <a:ext cx="3155182" cy="2338387"/>
          </a:xfrm>
        </p:spPr>
        <p:txBody>
          <a:bodyPr/>
          <a:lstStyle/>
          <a:p>
            <a:r>
              <a:rPr lang="fr-FR" err="1"/>
              <a:t>Crazy</a:t>
            </a:r>
            <a:r>
              <a:rPr lang="fr-FR"/>
              <a:t> </a:t>
            </a:r>
            <a:r>
              <a:rPr lang="fr-FR" err="1"/>
              <a:t>Practical</a:t>
            </a:r>
            <a:endParaRPr lang="fr-FR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34F3CA74-E434-844A-9C90-0FE7EB8DB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1719" y="3135734"/>
            <a:ext cx="1828800" cy="1568450"/>
          </a:xfrm>
        </p:spPr>
        <p:txBody>
          <a:bodyPr/>
          <a:lstStyle/>
          <a:p>
            <a:r>
              <a:rPr lang="fr-FR"/>
              <a:t>Loïc </a:t>
            </a:r>
            <a:r>
              <a:rPr lang="fr-FR" err="1"/>
              <a:t>Deschwanden</a:t>
            </a:r>
            <a:endParaRPr lang="fr-FR"/>
          </a:p>
          <a:p>
            <a:r>
              <a:rPr lang="fr-FR"/>
              <a:t>Guillaume Krafft</a:t>
            </a:r>
          </a:p>
          <a:p>
            <a:r>
              <a:rPr lang="fr-FR"/>
              <a:t>Timothée Hirt</a:t>
            </a:r>
          </a:p>
          <a:p>
            <a:r>
              <a:rPr lang="fr-FR"/>
              <a:t>Jonathan Henry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C3BCA55-E2C0-5C4E-89C0-5D85ED2FB4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18A3154D-FCB0-A34B-BBBC-167C625558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52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FD3E60F6-A330-407D-B02F-44FC912AC0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5621" r="1" b="11143"/>
          <a:stretch/>
        </p:blipFill>
        <p:spPr>
          <a:xfrm>
            <a:off x="904875" y="0"/>
            <a:ext cx="8239125" cy="5143500"/>
          </a:xfrm>
          <a:noFill/>
        </p:spPr>
      </p:pic>
      <p:pic>
        <p:nvPicPr>
          <p:cNvPr id="7" name="Espace réservé du contenu 7">
            <a:extLst>
              <a:ext uri="{FF2B5EF4-FFF2-40B4-BE49-F238E27FC236}">
                <a16:creationId xmlns:a16="http://schemas.microsoft.com/office/drawing/2014/main" id="{D45E1E78-0495-47F6-E780-FCB2A9EFEA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0"/>
                    </a14:imgEffect>
                  </a14:imgLayer>
                </a14:imgProps>
              </a:ext>
            </a:extLst>
          </a:blip>
          <a:srcRect l="41" t="8103" r="65663" b="73592"/>
          <a:stretch/>
        </p:blipFill>
        <p:spPr>
          <a:xfrm>
            <a:off x="908110" y="167712"/>
            <a:ext cx="2825759" cy="1131079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6651AEF-F6F3-958A-A73C-46E18999D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3" y="0"/>
            <a:ext cx="2445488" cy="1660874"/>
          </a:xfrm>
        </p:spPr>
        <p:txBody>
          <a:bodyPr anchor="ctr">
            <a:normAutofit/>
          </a:bodyPr>
          <a:lstStyle/>
          <a:p>
            <a:r>
              <a:rPr lang="en-US"/>
              <a:t>Experimental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2CD60-47B4-840D-58E1-61D9341BB9B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-1221413" y="2778452"/>
            <a:ext cx="3341052" cy="91152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CRAZYFLIE PRACTICAL PROJECT PRESENTATION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9682E93-00BB-4C7F-985B-BDE42F1E46E4}"/>
              </a:ext>
            </a:extLst>
          </p:cNvPr>
          <p:cNvSpPr txBox="1"/>
          <p:nvPr/>
        </p:nvSpPr>
        <p:spPr>
          <a:xfrm>
            <a:off x="901640" y="167711"/>
            <a:ext cx="3223320" cy="152381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latin typeface="Segoe UI" panose="020B0502040204020203" pitchFamily="34" charset="0"/>
                <a:cs typeface="Segoe UI" panose="020B0502040204020203" pitchFamily="34" charset="0"/>
              </a:rPr>
              <a:t>Platforms</a:t>
            </a:r>
            <a:r>
              <a:rPr lang="fr-CH" sz="1600">
                <a:latin typeface="Segoe UI" panose="020B0502040204020203" pitchFamily="34" charset="0"/>
                <a:cs typeface="Segoe UI" panose="020B0502040204020203" pitchFamily="34" charset="0"/>
              </a:rPr>
              <a:t> of 30 x 30 [cm]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1600">
                <a:latin typeface="Segoe UI" panose="020B0502040204020203" pitchFamily="34" charset="0"/>
                <a:cs typeface="Segoe UI" panose="020B0502040204020203" pitchFamily="34" charset="0"/>
              </a:rPr>
              <a:t>Arena of 5 x 3 [m]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1600">
                <a:latin typeface="Segoe UI" panose="020B0502040204020203" pitchFamily="34" charset="0"/>
                <a:cs typeface="Segoe UI" panose="020B0502040204020203" pitchFamily="34" charset="0"/>
              </a:rPr>
              <a:t>7-8 obstacles made of </a:t>
            </a:r>
            <a:r>
              <a:rPr lang="fr-CH" sz="1600" err="1">
                <a:latin typeface="Segoe UI" panose="020B0502040204020203" pitchFamily="34" charset="0"/>
                <a:cs typeface="Segoe UI" panose="020B0502040204020203" pitchFamily="34" charset="0"/>
              </a:rPr>
              <a:t>paper</a:t>
            </a:r>
            <a:endParaRPr lang="fr-CH" sz="160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1600">
                <a:latin typeface="Segoe UI" panose="020B0502040204020203" pitchFamily="34" charset="0"/>
                <a:cs typeface="Segoe UI" panose="020B0502040204020203" pitchFamily="34" charset="0"/>
              </a:rPr>
              <a:t>D</a:t>
            </a:r>
            <a:r>
              <a:rPr lang="en-US" sz="1600" err="1">
                <a:latin typeface="Segoe UI" panose="020B0502040204020203" pitchFamily="34" charset="0"/>
                <a:cs typeface="Segoe UI" panose="020B0502040204020203" pitchFamily="34" charset="0"/>
              </a:rPr>
              <a:t>iameters</a:t>
            </a:r>
            <a:r>
              <a:rPr lang="fr-CH" sz="1600">
                <a:latin typeface="Segoe UI" panose="020B0502040204020203" pitchFamily="34" charset="0"/>
                <a:cs typeface="Segoe UI" panose="020B0502040204020203" pitchFamily="34" charset="0"/>
              </a:rPr>
              <a:t>: ~40 cm and 10 cm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AE8FF-3EA8-83EB-02F9-42FD2C4425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31238" y="195263"/>
            <a:ext cx="512762" cy="163552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E1E1CD7C-2161-7D43-862E-CE4C333CD873}" type="slidenum">
              <a:rPr lang="fr-FR" smtClean="0"/>
              <a:pPr>
                <a:spcAft>
                  <a:spcPts val="600"/>
                </a:spcAft>
              </a:pPr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4242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117EABE-B8D9-AD43-1449-E22CED39D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79B9E2A-6FA1-7CD2-B9C1-6BCEC2DB7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45" name="Content Placeholder 1">
            <a:extLst>
              <a:ext uri="{FF2B5EF4-FFF2-40B4-BE49-F238E27FC236}">
                <a16:creationId xmlns:a16="http://schemas.microsoft.com/office/drawing/2014/main" id="{D55F979E-4859-71FE-666E-630209348F85}"/>
              </a:ext>
            </a:extLst>
          </p:cNvPr>
          <p:cNvSpPr txBox="1">
            <a:spLocks/>
          </p:cNvSpPr>
          <p:nvPr/>
        </p:nvSpPr>
        <p:spPr>
          <a:xfrm>
            <a:off x="972538" y="921897"/>
            <a:ext cx="1549535" cy="329010"/>
          </a:xfrm>
          <a:prstGeom prst="rect">
            <a:avLst/>
          </a:prstGeom>
        </p:spPr>
        <p:txBody>
          <a:bodyPr vert="horz" lIns="180000" tIns="45720" rIns="91440" bIns="45720" rtlCol="0" anchor="t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Arial"/>
                <a:cs typeface="Arial"/>
              </a:rPr>
              <a:t>Landing 1</a:t>
            </a:r>
            <a:endParaRPr lang="en-US"/>
          </a:p>
        </p:txBody>
      </p:sp>
      <p:sp>
        <p:nvSpPr>
          <p:cNvPr id="46" name="Content Placeholder 1">
            <a:extLst>
              <a:ext uri="{FF2B5EF4-FFF2-40B4-BE49-F238E27FC236}">
                <a16:creationId xmlns:a16="http://schemas.microsoft.com/office/drawing/2014/main" id="{164926B6-C307-EC4F-672E-C0AB72AF2B7A}"/>
              </a:ext>
            </a:extLst>
          </p:cNvPr>
          <p:cNvSpPr txBox="1">
            <a:spLocks/>
          </p:cNvSpPr>
          <p:nvPr/>
        </p:nvSpPr>
        <p:spPr>
          <a:xfrm>
            <a:off x="901337" y="3467661"/>
            <a:ext cx="1549535" cy="329010"/>
          </a:xfrm>
          <a:prstGeom prst="rect">
            <a:avLst/>
          </a:prstGeom>
        </p:spPr>
        <p:txBody>
          <a:bodyPr vert="horz" lIns="180000" tIns="45720" rIns="91440" bIns="45720" rtlCol="0" anchor="t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Arial"/>
                <a:cs typeface="Arial"/>
              </a:rPr>
              <a:t>Landing 2</a:t>
            </a:r>
            <a:endParaRPr lang="en-US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E4C9C52C-3B14-0CEC-8A5C-0268F1BD898A}"/>
              </a:ext>
            </a:extLst>
          </p:cNvPr>
          <p:cNvGrpSpPr/>
          <p:nvPr/>
        </p:nvGrpSpPr>
        <p:grpSpPr>
          <a:xfrm>
            <a:off x="1243654" y="1521428"/>
            <a:ext cx="1693745" cy="1497890"/>
            <a:chOff x="1532406" y="1604137"/>
            <a:chExt cx="1693745" cy="1497890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EBFA15A6-2FC8-2FB7-1161-281769D62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06071" y="2750386"/>
              <a:ext cx="351641" cy="351641"/>
            </a:xfrm>
            <a:prstGeom prst="rect">
              <a:avLst/>
            </a:prstGeom>
          </p:spPr>
        </p:pic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368854F4-7EE2-F14A-8C66-3DA8CEAA20C2}"/>
                </a:ext>
              </a:extLst>
            </p:cNvPr>
            <p:cNvSpPr/>
            <p:nvPr/>
          </p:nvSpPr>
          <p:spPr>
            <a:xfrm>
              <a:off x="1532406" y="1604137"/>
              <a:ext cx="911525" cy="914400"/>
            </a:xfrm>
            <a:prstGeom prst="roundRect">
              <a:avLst>
                <a:gd name="adj" fmla="val 6815"/>
              </a:avLst>
            </a:prstGeom>
            <a:solidFill>
              <a:schemeClr val="accent5">
                <a:lumMod val="60000"/>
                <a:lumOff val="40000"/>
                <a:alpha val="9000"/>
              </a:schemeClr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1" name="Connecteur droit avec flèche 10">
              <a:extLst>
                <a:ext uri="{FF2B5EF4-FFF2-40B4-BE49-F238E27FC236}">
                  <a16:creationId xmlns:a16="http://schemas.microsoft.com/office/drawing/2014/main" id="{70D3BCBD-235B-0892-CD5D-974B3858DC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81892" y="2159308"/>
              <a:ext cx="0" cy="547443"/>
            </a:xfrm>
            <a:prstGeom prst="straightConnector1">
              <a:avLst/>
            </a:prstGeom>
            <a:ln w="15875" cap="rnd">
              <a:solidFill>
                <a:srgbClr val="C00000"/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02A27786-437B-4A76-7C50-F7DEAB570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8168" y="2011807"/>
              <a:ext cx="503040" cy="0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DA854749-81D6-C156-DAA6-D4DB6CF64B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3930" y="2159308"/>
              <a:ext cx="0" cy="547443"/>
            </a:xfrm>
            <a:prstGeom prst="straightConnector1">
              <a:avLst/>
            </a:prstGeom>
            <a:ln w="15875" cap="rnd">
              <a:solidFill>
                <a:srgbClr val="C00000"/>
              </a:solidFill>
              <a:prstDash val="sysDot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E1BA6FCC-B732-10A4-EDDD-D3BD62A55C1E}"/>
                </a:ext>
              </a:extLst>
            </p:cNvPr>
            <p:cNvCxnSpPr>
              <a:cxnSpLocks/>
            </p:cNvCxnSpPr>
            <p:nvPr/>
          </p:nvCxnSpPr>
          <p:spPr>
            <a:xfrm>
              <a:off x="2591568" y="2082292"/>
              <a:ext cx="634583" cy="0"/>
            </a:xfrm>
            <a:prstGeom prst="straightConnector1">
              <a:avLst/>
            </a:prstGeom>
            <a:ln w="15875" cap="rnd">
              <a:solidFill>
                <a:srgbClr val="C00000"/>
              </a:solidFill>
              <a:prstDash val="sysDot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82B022EC-E3D8-0D52-6822-4B8D798C2E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91568" y="2007997"/>
              <a:ext cx="634583" cy="0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ysDot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22ADEFBA-A717-F302-6844-3C6D01F86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268111" y="2750386"/>
              <a:ext cx="351639" cy="351639"/>
            </a:xfrm>
            <a:prstGeom prst="rect">
              <a:avLst/>
            </a:prstGeom>
          </p:spPr>
        </p:pic>
        <p:pic>
          <p:nvPicPr>
            <p:cNvPr id="51" name="Graphique 50" descr="Collision avec un remplissage uni">
              <a:extLst>
                <a:ext uri="{FF2B5EF4-FFF2-40B4-BE49-F238E27FC236}">
                  <a16:creationId xmlns:a16="http://schemas.microsoft.com/office/drawing/2014/main" id="{86DC6894-51B5-6039-88C1-E9A091A0A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15184" y="2448568"/>
              <a:ext cx="133413" cy="133413"/>
            </a:xfrm>
            <a:prstGeom prst="rect">
              <a:avLst/>
            </a:prstGeom>
          </p:spPr>
        </p:pic>
        <p:pic>
          <p:nvPicPr>
            <p:cNvPr id="54" name="Graphique 53" descr="Collision avec un remplissage uni">
              <a:extLst>
                <a:ext uri="{FF2B5EF4-FFF2-40B4-BE49-F238E27FC236}">
                  <a16:creationId xmlns:a16="http://schemas.microsoft.com/office/drawing/2014/main" id="{8B385BAD-0B13-B27C-36A5-635E83EB2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73430" y="2021303"/>
              <a:ext cx="133413" cy="133413"/>
            </a:xfrm>
            <a:prstGeom prst="rect">
              <a:avLst/>
            </a:prstGeom>
          </p:spPr>
        </p:pic>
        <p:cxnSp>
          <p:nvCxnSpPr>
            <p:cNvPr id="13" name="Connecteur droit avec flèche 12">
              <a:extLst>
                <a:ext uri="{FF2B5EF4-FFF2-40B4-BE49-F238E27FC236}">
                  <a16:creationId xmlns:a16="http://schemas.microsoft.com/office/drawing/2014/main" id="{B799159A-4B21-42D9-F823-0843B8C6B17A}"/>
                </a:ext>
              </a:extLst>
            </p:cNvPr>
            <p:cNvCxnSpPr>
              <a:cxnSpLocks/>
            </p:cNvCxnSpPr>
            <p:nvPr/>
          </p:nvCxnSpPr>
          <p:spPr>
            <a:xfrm>
              <a:off x="2077120" y="2082292"/>
              <a:ext cx="484088" cy="0"/>
            </a:xfrm>
            <a:prstGeom prst="straightConnector1">
              <a:avLst/>
            </a:prstGeom>
            <a:ln w="15875" cap="rnd">
              <a:solidFill>
                <a:srgbClr val="C00000"/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5" name="Graphique 54" descr="Collision avec un remplissage uni">
              <a:extLst>
                <a:ext uri="{FF2B5EF4-FFF2-40B4-BE49-F238E27FC236}">
                  <a16:creationId xmlns:a16="http://schemas.microsoft.com/office/drawing/2014/main" id="{D0F09FB8-BC63-EF86-6AF4-5A5A8C083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73430" y="2448568"/>
              <a:ext cx="133413" cy="133413"/>
            </a:xfrm>
            <a:prstGeom prst="rect">
              <a:avLst/>
            </a:prstGeom>
          </p:spPr>
        </p:pic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C90635AB-85EA-A6E0-264F-65BE152DEEB4}"/>
              </a:ext>
            </a:extLst>
          </p:cNvPr>
          <p:cNvGrpSpPr/>
          <p:nvPr/>
        </p:nvGrpSpPr>
        <p:grpSpPr>
          <a:xfrm>
            <a:off x="969114" y="3986865"/>
            <a:ext cx="1638507" cy="936424"/>
            <a:chOff x="3272625" y="1313547"/>
            <a:chExt cx="1638507" cy="936424"/>
          </a:xfrm>
        </p:grpSpPr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FCEBEC9C-23C7-E16C-C6B1-35FA872987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20000"/>
            </a:blip>
            <a:srcRect t="31383" b="34831"/>
            <a:stretch/>
          </p:blipFill>
          <p:spPr>
            <a:xfrm>
              <a:off x="4130540" y="1313547"/>
              <a:ext cx="780592" cy="263724"/>
            </a:xfrm>
            <a:prstGeom prst="rect">
              <a:avLst/>
            </a:prstGeom>
          </p:spPr>
        </p:pic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EC238CEA-2FC6-C5D6-32DF-F2AB921881A0}"/>
                </a:ext>
              </a:extLst>
            </p:cNvPr>
            <p:cNvSpPr/>
            <p:nvPr/>
          </p:nvSpPr>
          <p:spPr>
            <a:xfrm>
              <a:off x="3724127" y="2028955"/>
              <a:ext cx="740790" cy="221016"/>
            </a:xfrm>
            <a:prstGeom prst="roundRect">
              <a:avLst>
                <a:gd name="adj" fmla="val 6815"/>
              </a:avLst>
            </a:prstGeom>
            <a:solidFill>
              <a:schemeClr val="accent5">
                <a:lumMod val="60000"/>
                <a:lumOff val="40000"/>
                <a:alpha val="9000"/>
              </a:schemeClr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36" name="Graphique 35" descr="Ligne fléchée : incurvée sens des aiguilles d’une montre contour">
              <a:extLst>
                <a:ext uri="{FF2B5EF4-FFF2-40B4-BE49-F238E27FC236}">
                  <a16:creationId xmlns:a16="http://schemas.microsoft.com/office/drawing/2014/main" id="{18202812-608A-1149-58F3-FC7C3966D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4556819">
              <a:off x="3407986" y="1590006"/>
              <a:ext cx="350886" cy="350886"/>
            </a:xfrm>
            <a:prstGeom prst="rect">
              <a:avLst/>
            </a:prstGeom>
          </p:spPr>
        </p:pic>
        <p:pic>
          <p:nvPicPr>
            <p:cNvPr id="39" name="Image 38">
              <a:extLst>
                <a:ext uri="{FF2B5EF4-FFF2-40B4-BE49-F238E27FC236}">
                  <a16:creationId xmlns:a16="http://schemas.microsoft.com/office/drawing/2014/main" id="{1B86FCF1-4189-76DF-1494-45B92F36F0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35000"/>
            </a:blip>
            <a:srcRect t="31383" b="34831"/>
            <a:stretch/>
          </p:blipFill>
          <p:spPr>
            <a:xfrm>
              <a:off x="3700266" y="1313547"/>
              <a:ext cx="780592" cy="263724"/>
            </a:xfrm>
            <a:prstGeom prst="rect">
              <a:avLst/>
            </a:prstGeom>
          </p:spPr>
        </p:pic>
        <p:pic>
          <p:nvPicPr>
            <p:cNvPr id="30" name="Image 29">
              <a:extLst>
                <a:ext uri="{FF2B5EF4-FFF2-40B4-BE49-F238E27FC236}">
                  <a16:creationId xmlns:a16="http://schemas.microsoft.com/office/drawing/2014/main" id="{E162FC34-3EA0-F205-249C-DBB93FF5E3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1383" b="34831"/>
            <a:stretch/>
          </p:blipFill>
          <p:spPr>
            <a:xfrm>
              <a:off x="3272625" y="1313547"/>
              <a:ext cx="780592" cy="263724"/>
            </a:xfrm>
            <a:prstGeom prst="rect">
              <a:avLst/>
            </a:prstGeom>
          </p:spPr>
        </p:pic>
        <p:pic>
          <p:nvPicPr>
            <p:cNvPr id="41" name="Graphique 40" descr="Ligne fléchée : incurvée sens des aiguilles d’une montre contour">
              <a:extLst>
                <a:ext uri="{FF2B5EF4-FFF2-40B4-BE49-F238E27FC236}">
                  <a16:creationId xmlns:a16="http://schemas.microsoft.com/office/drawing/2014/main" id="{24AA05C6-B1A0-1D8C-9181-67BA73796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7043181" flipH="1">
              <a:off x="4418047" y="1577270"/>
              <a:ext cx="350886" cy="350886"/>
            </a:xfrm>
            <a:prstGeom prst="rect">
              <a:avLst/>
            </a:prstGeom>
          </p:spPr>
        </p:pic>
        <p:pic>
          <p:nvPicPr>
            <p:cNvPr id="43" name="Graphique 42" descr="Flèche vers la droite contour">
              <a:extLst>
                <a:ext uri="{FF2B5EF4-FFF2-40B4-BE49-F238E27FC236}">
                  <a16:creationId xmlns:a16="http://schemas.microsoft.com/office/drawing/2014/main" id="{20B44FC2-C132-1799-93F6-0D80E8CE8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3925202" y="1574323"/>
              <a:ext cx="335962" cy="335962"/>
            </a:xfrm>
            <a:prstGeom prst="rect">
              <a:avLst/>
            </a:prstGeom>
          </p:spPr>
        </p:pic>
        <p:sp>
          <p:nvSpPr>
            <p:cNvPr id="61" name="Rectangle : coins arrondis 60">
              <a:extLst>
                <a:ext uri="{FF2B5EF4-FFF2-40B4-BE49-F238E27FC236}">
                  <a16:creationId xmlns:a16="http://schemas.microsoft.com/office/drawing/2014/main" id="{58ED807D-62FC-847D-E827-46AAF0D12B80}"/>
                </a:ext>
              </a:extLst>
            </p:cNvPr>
            <p:cNvSpPr/>
            <p:nvPr/>
          </p:nvSpPr>
          <p:spPr>
            <a:xfrm>
              <a:off x="3637942" y="1973296"/>
              <a:ext cx="911526" cy="55659"/>
            </a:xfrm>
            <a:prstGeom prst="roundRect">
              <a:avLst>
                <a:gd name="adj" fmla="val 6815"/>
              </a:avLst>
            </a:prstGeom>
            <a:solidFill>
              <a:schemeClr val="accent5">
                <a:lumMod val="60000"/>
                <a:lumOff val="40000"/>
                <a:alpha val="9000"/>
              </a:schemeClr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03" name="Content Placeholder 1">
            <a:extLst>
              <a:ext uri="{FF2B5EF4-FFF2-40B4-BE49-F238E27FC236}">
                <a16:creationId xmlns:a16="http://schemas.microsoft.com/office/drawing/2014/main" id="{B84C3FFA-7DC5-1D79-3175-ED167BF72FE4}"/>
              </a:ext>
            </a:extLst>
          </p:cNvPr>
          <p:cNvSpPr txBox="1">
            <a:spLocks/>
          </p:cNvSpPr>
          <p:nvPr/>
        </p:nvSpPr>
        <p:spPr>
          <a:xfrm>
            <a:off x="3414390" y="921897"/>
            <a:ext cx="1549535" cy="329010"/>
          </a:xfrm>
          <a:prstGeom prst="rect">
            <a:avLst/>
          </a:prstGeom>
        </p:spPr>
        <p:txBody>
          <a:bodyPr vert="horz" lIns="180000" tIns="45720" rIns="91440" bIns="45720" rtlCol="0" anchor="t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Arial"/>
                <a:cs typeface="Arial"/>
              </a:rPr>
              <a:t>Moving</a:t>
            </a:r>
            <a:endParaRPr lang="en-US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AE3CEA55-C74E-D9B5-C759-B5B814E4E3DF}"/>
              </a:ext>
            </a:extLst>
          </p:cNvPr>
          <p:cNvGrpSpPr/>
          <p:nvPr/>
        </p:nvGrpSpPr>
        <p:grpSpPr>
          <a:xfrm>
            <a:off x="3692031" y="1563688"/>
            <a:ext cx="1271894" cy="2817634"/>
            <a:chOff x="3696853" y="1477820"/>
            <a:chExt cx="1271894" cy="2817634"/>
          </a:xfrm>
        </p:grpSpPr>
        <p:grpSp>
          <p:nvGrpSpPr>
            <p:cNvPr id="104" name="Groupe 103">
              <a:extLst>
                <a:ext uri="{FF2B5EF4-FFF2-40B4-BE49-F238E27FC236}">
                  <a16:creationId xmlns:a16="http://schemas.microsoft.com/office/drawing/2014/main" id="{EE07BEA8-205D-46E2-D299-F9A7C238CE40}"/>
                </a:ext>
              </a:extLst>
            </p:cNvPr>
            <p:cNvGrpSpPr/>
            <p:nvPr/>
          </p:nvGrpSpPr>
          <p:grpSpPr>
            <a:xfrm>
              <a:off x="3791914" y="1477820"/>
              <a:ext cx="1176833" cy="2817634"/>
              <a:chOff x="6566967" y="1057331"/>
              <a:chExt cx="1176833" cy="2817634"/>
            </a:xfrm>
          </p:grpSpPr>
          <p:cxnSp>
            <p:nvCxnSpPr>
              <p:cNvPr id="60" name="Connecteur droit 59">
                <a:extLst>
                  <a:ext uri="{FF2B5EF4-FFF2-40B4-BE49-F238E27FC236}">
                    <a16:creationId xmlns:a16="http://schemas.microsoft.com/office/drawing/2014/main" id="{D765ED15-4CD7-B512-EEAD-4F67CAEF20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7756" y="2810256"/>
                <a:ext cx="0" cy="468000"/>
              </a:xfrm>
              <a:prstGeom prst="line">
                <a:avLst/>
              </a:prstGeom>
              <a:ln w="15875">
                <a:solidFill>
                  <a:schemeClr val="tx2">
                    <a:lumMod val="20000"/>
                    <a:lumOff val="8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7" name="Image 56">
                <a:extLst>
                  <a:ext uri="{FF2B5EF4-FFF2-40B4-BE49-F238E27FC236}">
                    <a16:creationId xmlns:a16="http://schemas.microsoft.com/office/drawing/2014/main" id="{F4319207-2299-18FB-87EA-CDD80023C4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630919" y="3208814"/>
                <a:ext cx="351641" cy="351641"/>
              </a:xfrm>
              <a:prstGeom prst="rect">
                <a:avLst/>
              </a:prstGeom>
            </p:spPr>
          </p:pic>
          <p:sp>
            <p:nvSpPr>
              <p:cNvPr id="58" name="Ellipse 57">
                <a:extLst>
                  <a:ext uri="{FF2B5EF4-FFF2-40B4-BE49-F238E27FC236}">
                    <a16:creationId xmlns:a16="http://schemas.microsoft.com/office/drawing/2014/main" id="{55F1A666-4CA4-0172-0ECE-04655E04D6E4}"/>
                  </a:ext>
                </a:extLst>
              </p:cNvPr>
              <p:cNvSpPr/>
              <p:nvPr/>
            </p:nvSpPr>
            <p:spPr>
              <a:xfrm>
                <a:off x="6566967" y="2059877"/>
                <a:ext cx="701035" cy="698736"/>
              </a:xfrm>
              <a:prstGeom prst="ellipse">
                <a:avLst/>
              </a:prstGeom>
              <a:solidFill>
                <a:srgbClr val="92D050">
                  <a:alpha val="10000"/>
                </a:srgb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66" name="Connecteur droit 65">
                <a:extLst>
                  <a:ext uri="{FF2B5EF4-FFF2-40B4-BE49-F238E27FC236}">
                    <a16:creationId xmlns:a16="http://schemas.microsoft.com/office/drawing/2014/main" id="{FE97D1F8-A099-E0E2-5E38-6B085B56E4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0934" y="1412756"/>
                <a:ext cx="726" cy="643337"/>
              </a:xfrm>
              <a:prstGeom prst="line">
                <a:avLst/>
              </a:prstGeom>
              <a:ln w="15875">
                <a:solidFill>
                  <a:schemeClr val="tx2">
                    <a:lumMod val="20000"/>
                    <a:lumOff val="8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8" name="Image 67">
                <a:extLst>
                  <a:ext uri="{FF2B5EF4-FFF2-40B4-BE49-F238E27FC236}">
                    <a16:creationId xmlns:a16="http://schemas.microsoft.com/office/drawing/2014/main" id="{404DBDFE-1D10-1C78-DED5-47D0910AB9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alphaModFix amt="70000"/>
              </a:blip>
              <a:stretch>
                <a:fillRect/>
              </a:stretch>
            </p:blipFill>
            <p:spPr>
              <a:xfrm>
                <a:off x="7387337" y="2791609"/>
                <a:ext cx="351641" cy="351641"/>
              </a:xfrm>
              <a:prstGeom prst="rect">
                <a:avLst/>
              </a:prstGeom>
            </p:spPr>
          </p:pic>
          <p:pic>
            <p:nvPicPr>
              <p:cNvPr id="69" name="Image 68">
                <a:extLst>
                  <a:ext uri="{FF2B5EF4-FFF2-40B4-BE49-F238E27FC236}">
                    <a16:creationId xmlns:a16="http://schemas.microsoft.com/office/drawing/2014/main" id="{57657BE5-90FB-A3B3-2385-30EF75D7CC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alphaModFix amt="50000"/>
              </a:blip>
              <a:stretch>
                <a:fillRect/>
              </a:stretch>
            </p:blipFill>
            <p:spPr>
              <a:xfrm>
                <a:off x="7387337" y="2023603"/>
                <a:ext cx="351641" cy="351641"/>
              </a:xfrm>
              <a:prstGeom prst="rect">
                <a:avLst/>
              </a:prstGeom>
            </p:spPr>
          </p:pic>
          <p:pic>
            <p:nvPicPr>
              <p:cNvPr id="71" name="Image 70">
                <a:extLst>
                  <a:ext uri="{FF2B5EF4-FFF2-40B4-BE49-F238E27FC236}">
                    <a16:creationId xmlns:a16="http://schemas.microsoft.com/office/drawing/2014/main" id="{D233EB1B-67E0-0D9F-D3D2-28CDCFDFBF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alphaModFix amt="20000"/>
              </a:blip>
              <a:stretch>
                <a:fillRect/>
              </a:stretch>
            </p:blipFill>
            <p:spPr>
              <a:xfrm>
                <a:off x="6625113" y="1057331"/>
                <a:ext cx="351641" cy="351641"/>
              </a:xfrm>
              <a:prstGeom prst="rect">
                <a:avLst/>
              </a:prstGeom>
            </p:spPr>
          </p:pic>
          <p:cxnSp>
            <p:nvCxnSpPr>
              <p:cNvPr id="72" name="Connecteur droit 71">
                <a:extLst>
                  <a:ext uri="{FF2B5EF4-FFF2-40B4-BE49-F238E27FC236}">
                    <a16:creationId xmlns:a16="http://schemas.microsoft.com/office/drawing/2014/main" id="{02658A33-3827-614E-ACB0-435BC7D2FB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10549" y="3476407"/>
                <a:ext cx="0" cy="398558"/>
              </a:xfrm>
              <a:prstGeom prst="line">
                <a:avLst/>
              </a:prstGeom>
              <a:ln w="9525" cap="rnd">
                <a:solidFill>
                  <a:schemeClr val="accent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Connecteur droit 76">
                <a:extLst>
                  <a:ext uri="{FF2B5EF4-FFF2-40B4-BE49-F238E27FC236}">
                    <a16:creationId xmlns:a16="http://schemas.microsoft.com/office/drawing/2014/main" id="{D56DC314-764C-4333-04E5-4F2F69C7D98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03589" y="3093720"/>
                <a:ext cx="337011" cy="184536"/>
              </a:xfrm>
              <a:prstGeom prst="line">
                <a:avLst/>
              </a:prstGeom>
              <a:ln w="9525" cap="rnd">
                <a:solidFill>
                  <a:schemeClr val="accent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Connecteur droit 78">
                <a:extLst>
                  <a:ext uri="{FF2B5EF4-FFF2-40B4-BE49-F238E27FC236}">
                    <a16:creationId xmlns:a16="http://schemas.microsoft.com/office/drawing/2014/main" id="{993B1E38-627C-FE89-9400-86466C3F9DF5}"/>
                  </a:ext>
                </a:extLst>
              </p:cNvPr>
              <p:cNvCxnSpPr>
                <a:cxnSpLocks/>
                <a:stCxn id="69" idx="2"/>
                <a:endCxn id="68" idx="0"/>
              </p:cNvCxnSpPr>
              <p:nvPr/>
            </p:nvCxnSpPr>
            <p:spPr>
              <a:xfrm>
                <a:off x="7563158" y="2375244"/>
                <a:ext cx="0" cy="416365"/>
              </a:xfrm>
              <a:prstGeom prst="line">
                <a:avLst/>
              </a:prstGeom>
              <a:ln w="9525" cap="rnd">
                <a:solidFill>
                  <a:schemeClr val="accent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Connecteur droit 84">
                <a:extLst>
                  <a:ext uri="{FF2B5EF4-FFF2-40B4-BE49-F238E27FC236}">
                    <a16:creationId xmlns:a16="http://schemas.microsoft.com/office/drawing/2014/main" id="{4E8C734A-AEAC-0F58-EAB6-9F0013E02E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77550" y="1445409"/>
                <a:ext cx="386921" cy="527887"/>
              </a:xfrm>
              <a:prstGeom prst="line">
                <a:avLst/>
              </a:prstGeom>
              <a:ln w="9525" cap="rnd">
                <a:solidFill>
                  <a:schemeClr val="accent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92" name="Graphique 91" descr="Sablier 60% avec un remplissage uni">
                <a:extLst>
                  <a:ext uri="{FF2B5EF4-FFF2-40B4-BE49-F238E27FC236}">
                    <a16:creationId xmlns:a16="http://schemas.microsoft.com/office/drawing/2014/main" id="{8D328147-C699-94DC-D86A-FFDC18FDA7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7582298" y="2526911"/>
                <a:ext cx="161502" cy="161502"/>
              </a:xfrm>
              <a:prstGeom prst="rect">
                <a:avLst/>
              </a:prstGeom>
            </p:spPr>
          </p:pic>
        </p:grpSp>
        <p:pic>
          <p:nvPicPr>
            <p:cNvPr id="110" name="Image 109" descr="Une image contenant texte, clipart, lumière&#10;&#10;Description générée automatiquement">
              <a:extLst>
                <a:ext uri="{FF2B5EF4-FFF2-40B4-BE49-F238E27FC236}">
                  <a16:creationId xmlns:a16="http://schemas.microsoft.com/office/drawing/2014/main" id="{EAC1155D-5C23-88DD-E48D-4396ECACA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941218" y="3454656"/>
              <a:ext cx="184536" cy="184536"/>
            </a:xfrm>
            <a:prstGeom prst="rect">
              <a:avLst/>
            </a:prstGeom>
          </p:spPr>
        </p:pic>
        <p:pic>
          <p:nvPicPr>
            <p:cNvPr id="111" name="Image 110" descr="Une image contenant texte, clipart, lumière&#10;&#10;Description générée automatiquement">
              <a:extLst>
                <a:ext uri="{FF2B5EF4-FFF2-40B4-BE49-F238E27FC236}">
                  <a16:creationId xmlns:a16="http://schemas.microsoft.com/office/drawing/2014/main" id="{2682CFD3-0BBA-C53D-3B71-FDF76B024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5400000">
              <a:off x="4192835" y="3712360"/>
              <a:ext cx="184536" cy="184536"/>
            </a:xfrm>
            <a:prstGeom prst="rect">
              <a:avLst/>
            </a:prstGeom>
          </p:spPr>
        </p:pic>
        <p:pic>
          <p:nvPicPr>
            <p:cNvPr id="112" name="Image 111" descr="Une image contenant texte, clipart, lumière&#10;&#10;Description générée automatiquement">
              <a:extLst>
                <a:ext uri="{FF2B5EF4-FFF2-40B4-BE49-F238E27FC236}">
                  <a16:creationId xmlns:a16="http://schemas.microsoft.com/office/drawing/2014/main" id="{0AA4A626-C0F2-F36B-76C2-4E8ACBA0B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6200000">
              <a:off x="3696853" y="3712360"/>
              <a:ext cx="184536" cy="184536"/>
            </a:xfrm>
            <a:prstGeom prst="rect">
              <a:avLst/>
            </a:prstGeom>
          </p:spPr>
        </p:pic>
      </p:grpSp>
      <p:sp>
        <p:nvSpPr>
          <p:cNvPr id="113" name="Title 2">
            <a:extLst>
              <a:ext uri="{FF2B5EF4-FFF2-40B4-BE49-F238E27FC236}">
                <a16:creationId xmlns:a16="http://schemas.microsoft.com/office/drawing/2014/main" id="{8DFB63F2-7FC2-BD50-BA0F-915E7B660724}"/>
              </a:ext>
            </a:extLst>
          </p:cNvPr>
          <p:cNvSpPr txBox="1">
            <a:spLocks/>
          </p:cNvSpPr>
          <p:nvPr/>
        </p:nvSpPr>
        <p:spPr>
          <a:xfrm>
            <a:off x="904876" y="131033"/>
            <a:ext cx="2265044" cy="526704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000" spc="-70" baseline="0">
                <a:solidFill>
                  <a:schemeClr val="tx1"/>
                </a:solidFill>
                <a:latin typeface="Franklin Gothic Demi Cond" panose="020B07060304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>
                <a:latin typeface="Franklin Gothic Demi Cond"/>
                <a:ea typeface="Roboto Black"/>
                <a:cs typeface="Arial"/>
              </a:rPr>
              <a:t>Strategy</a:t>
            </a:r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98701B2-18B1-6B16-DB19-3444C9C86893}"/>
              </a:ext>
            </a:extLst>
          </p:cNvPr>
          <p:cNvSpPr/>
          <p:nvPr/>
        </p:nvSpPr>
        <p:spPr>
          <a:xfrm>
            <a:off x="5683270" y="4009064"/>
            <a:ext cx="1949700" cy="7786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Content Placeholder 1">
            <a:extLst>
              <a:ext uri="{FF2B5EF4-FFF2-40B4-BE49-F238E27FC236}">
                <a16:creationId xmlns:a16="http://schemas.microsoft.com/office/drawing/2014/main" id="{ED6A4D47-37D7-AFEE-79DF-D4EA287C5704}"/>
              </a:ext>
            </a:extLst>
          </p:cNvPr>
          <p:cNvSpPr txBox="1">
            <a:spLocks/>
          </p:cNvSpPr>
          <p:nvPr/>
        </p:nvSpPr>
        <p:spPr>
          <a:xfrm>
            <a:off x="5602110" y="4066812"/>
            <a:ext cx="2030861" cy="720926"/>
          </a:xfrm>
          <a:prstGeom prst="rect">
            <a:avLst/>
          </a:prstGeom>
        </p:spPr>
        <p:txBody>
          <a:bodyPr vert="horz" lIns="180000" tIns="45720" rIns="91440" bIns="45720" rtlCol="0" anchor="t">
            <a:normAutofit fontScale="925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 yaw</a:t>
            </a:r>
          </a:p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Motion controller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ACE72E7-22AE-0501-9833-59A1882D1673}"/>
              </a:ext>
            </a:extLst>
          </p:cNvPr>
          <p:cNvGrpSpPr/>
          <p:nvPr/>
        </p:nvGrpSpPr>
        <p:grpSpPr>
          <a:xfrm>
            <a:off x="6076416" y="637417"/>
            <a:ext cx="3067584" cy="3386772"/>
            <a:chOff x="6076416" y="921897"/>
            <a:chExt cx="3067584" cy="338677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CAB046-C479-17FD-8B74-19F66402EB56}"/>
                </a:ext>
              </a:extLst>
            </p:cNvPr>
            <p:cNvSpPr/>
            <p:nvPr/>
          </p:nvSpPr>
          <p:spPr>
            <a:xfrm>
              <a:off x="6076416" y="921897"/>
              <a:ext cx="3067584" cy="3386772"/>
            </a:xfrm>
            <a:prstGeom prst="rect">
              <a:avLst/>
            </a:prstGeom>
            <a:solidFill>
              <a:srgbClr val="413C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4" name="Content Placeholder 1">
              <a:extLst>
                <a:ext uri="{FF2B5EF4-FFF2-40B4-BE49-F238E27FC236}">
                  <a16:creationId xmlns:a16="http://schemas.microsoft.com/office/drawing/2014/main" id="{5698AF78-D665-8062-239C-036D48C64F2D}"/>
                </a:ext>
              </a:extLst>
            </p:cNvPr>
            <p:cNvSpPr txBox="1">
              <a:spLocks/>
            </p:cNvSpPr>
            <p:nvPr/>
          </p:nvSpPr>
          <p:spPr>
            <a:xfrm>
              <a:off x="6076416" y="1093027"/>
              <a:ext cx="3067584" cy="3101630"/>
            </a:xfrm>
            <a:prstGeom prst="rect">
              <a:avLst/>
            </a:prstGeom>
          </p:spPr>
          <p:txBody>
            <a:bodyPr vert="horz" lIns="180000" tIns="45720" rIns="91440" bIns="45720" rtlCol="0" anchor="t">
              <a:norm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Clr>
                  <a:schemeClr val="accent1"/>
                </a:buClr>
                <a:buSzPct val="90000"/>
                <a:buFont typeface="Wingdings" pitchFamily="2" charset="2"/>
                <a:buChar char="§"/>
                <a:defRPr sz="1800" b="0" i="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600" b="0" i="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SzPct val="90000"/>
                <a:buFont typeface="Wingdings" pitchFamily="2" charset="2"/>
                <a:buChar char="§"/>
                <a:defRPr sz="1500" b="0" i="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Line following while avoiding obstacle</a:t>
              </a:r>
            </a:p>
            <a:p>
              <a:r>
                <a:rPr lang="en-US" sz="20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When landing zone reached, zig-zag</a:t>
              </a:r>
            </a:p>
            <a:p>
              <a:r>
                <a:rPr lang="en-US" sz="20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If edge detected </a:t>
              </a:r>
              <a:r>
                <a:rPr lang="en-US" sz="20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  <a:sym typeface="Wingdings" panose="05000000000000000000" pitchFamily="2" charset="2"/>
                </a:rPr>
                <a:t> </a:t>
              </a:r>
              <a:r>
                <a:rPr lang="en-US" sz="20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 other edge</a:t>
              </a:r>
            </a:p>
            <a:p>
              <a:r>
                <a:rPr lang="en-US" sz="20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Landing </a:t>
              </a:r>
            </a:p>
            <a:p>
              <a:r>
                <a:rPr lang="en-US" sz="20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Most time spent coding: landing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2341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622B4B3-C869-13AD-8C77-A09FDAC52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9204" y="1502351"/>
            <a:ext cx="5112324" cy="2658913"/>
          </a:xfrm>
        </p:spPr>
        <p:txBody>
          <a:bodyPr vert="horz" lIns="180000" tIns="45720" rIns="91440" bIns="45720" rtlCol="0" anchor="t">
            <a:normAutofit lnSpcReduction="10000"/>
          </a:bodyPr>
          <a:lstStyle/>
          <a:p>
            <a:r>
              <a:rPr lang="en-US" dirty="0">
                <a:latin typeface="Arial"/>
                <a:cs typeface="Arial"/>
              </a:rPr>
              <a:t>Mission time : between 1min15s and 2min15s</a:t>
            </a:r>
          </a:p>
          <a:p>
            <a:endParaRPr lang="en-US"/>
          </a:p>
          <a:p>
            <a:r>
              <a:rPr lang="en-US" dirty="0">
                <a:latin typeface="Arial"/>
                <a:cs typeface="Arial"/>
              </a:rPr>
              <a:t>75% of success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/>
          </a:p>
          <a:p>
            <a:r>
              <a:rPr lang="en-US" dirty="0">
                <a:latin typeface="Arial"/>
                <a:cs typeface="Arial"/>
              </a:rPr>
              <a:t>Blind spot</a:t>
            </a:r>
          </a:p>
          <a:p>
            <a:pPr marL="0" indent="0">
              <a:buNone/>
            </a:pPr>
            <a:endParaRPr lang="en-US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Landing while diagonal flight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651AEF-F6F3-958A-A73C-46E18999D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Franklin Gothic Demi Cond"/>
                <a:ea typeface="Roboto Black"/>
                <a:cs typeface="Arial"/>
              </a:rPr>
              <a:t>Results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2CD60-47B4-840D-58E1-61D9341BB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CRAZYFLIE PRACTICAL PROJECT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AE8FF-3EA8-83EB-02F9-42FD2C442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/>
          </a:p>
        </p:txBody>
      </p:sp>
      <p:pic>
        <p:nvPicPr>
          <p:cNvPr id="11" name="Image 10" descr="Jeune écolière avec tablette">
            <a:extLst>
              <a:ext uri="{FF2B5EF4-FFF2-40B4-BE49-F238E27FC236}">
                <a16:creationId xmlns:a16="http://schemas.microsoft.com/office/drawing/2014/main" id="{635F428D-1245-782D-4565-CEEDDBAA2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5199" y="4614439"/>
            <a:ext cx="124839" cy="404893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7CC7C26-9552-AFAD-F387-087BE3AAA51F}"/>
              </a:ext>
            </a:extLst>
          </p:cNvPr>
          <p:cNvSpPr txBox="1">
            <a:spLocks/>
          </p:cNvSpPr>
          <p:nvPr/>
        </p:nvSpPr>
        <p:spPr>
          <a:xfrm>
            <a:off x="1339952" y="2698480"/>
            <a:ext cx="1891173" cy="267738"/>
          </a:xfrm>
          <a:prstGeom prst="rect">
            <a:avLst/>
          </a:prstGeom>
        </p:spPr>
        <p:txBody>
          <a:bodyPr vert="horz" lIns="180000" tIns="0" rIns="72000" bIns="46800" rtlCol="0" anchor="t">
            <a:normAutofit fontScale="92500" lnSpcReduction="2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000" spc="-70" baseline="0">
                <a:solidFill>
                  <a:schemeClr val="tx1"/>
                </a:solidFill>
                <a:latin typeface="Franklin Gothic Demi Cond" panose="020B07060304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2000" dirty="0">
                <a:latin typeface="Franklin Gothic Demi Cond"/>
                <a:ea typeface="Roboto Black"/>
                <a:cs typeface="Arial"/>
              </a:rPr>
              <a:t>Weaknesses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76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2CD60-47B4-840D-58E1-61D9341BB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CRAZYFLIE PRACTICAL PROJECT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AE8FF-3EA8-83EB-02F9-42FD2C442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</a:t>
            </a:fld>
            <a:endParaRPr lang="fr-FR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3546DB82-BF0A-7090-96AB-E598804E0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988" y="-4454"/>
            <a:ext cx="3667125" cy="514502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3ED7BDAB-FADE-4B9A-97D4-949E7B1D2A68}"/>
              </a:ext>
            </a:extLst>
          </p:cNvPr>
          <p:cNvSpPr txBox="1"/>
          <p:nvPr/>
        </p:nvSpPr>
        <p:spPr>
          <a:xfrm>
            <a:off x="674928" y="1694587"/>
            <a:ext cx="31374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Obstacles in orange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Trajectory in green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Starting point: red square with yellow outline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Landing point: red square with green outline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3DF0-A6BF-4108-8396-D83D20A3D232}"/>
              </a:ext>
            </a:extLst>
          </p:cNvPr>
          <p:cNvSpPr/>
          <p:nvPr/>
        </p:nvSpPr>
        <p:spPr>
          <a:xfrm>
            <a:off x="5381533" y="568665"/>
            <a:ext cx="212134" cy="224419"/>
          </a:xfrm>
          <a:prstGeom prst="rect">
            <a:avLst/>
          </a:prstGeom>
          <a:solidFill>
            <a:srgbClr val="FF0000">
              <a:alpha val="45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FC4C17-D4A2-4C70-99B9-B8B439DDFDC8}"/>
              </a:ext>
            </a:extLst>
          </p:cNvPr>
          <p:cNvSpPr/>
          <p:nvPr/>
        </p:nvSpPr>
        <p:spPr>
          <a:xfrm>
            <a:off x="7019834" y="3759198"/>
            <a:ext cx="212134" cy="224419"/>
          </a:xfrm>
          <a:prstGeom prst="rect">
            <a:avLst/>
          </a:prstGeom>
          <a:solidFill>
            <a:srgbClr val="FF0000">
              <a:alpha val="45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62A3E702-486F-607A-11A6-161EFEED0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Slam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066529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EPFL_Blank.pptx  -  Lecture seule" id="{1B951945-0907-45DA-B680-AF8379E9220D}" vid="{3F5F7AC2-2F6C-482B-8916-8481B4619B8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DEBFE622C73754E82258DEB96D6388B" ma:contentTypeVersion="0" ma:contentTypeDescription="Crée un document." ma:contentTypeScope="" ma:versionID="5698202297b3c7b3f4316a6bbe44471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9d577054c1538fa25d4a4c5f27ea4c31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8A6C70-7FF5-480A-B09B-7D0A19B2F431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AEB2BF2-F3B4-413D-8611-DCEA40E0CD6D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66205E9-12FC-4D6C-B0C7-1E9025EEB1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Template_EPFL</Template>
  <Application>Microsoft Office PowerPoint</Application>
  <PresentationFormat>On-screen Show (16:9)</PresentationFormat>
  <Slides>5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Thème Office</vt:lpstr>
      <vt:lpstr>Crazy Practical</vt:lpstr>
      <vt:lpstr>Experimental Setup</vt:lpstr>
      <vt:lpstr>PowerPoint Presentation</vt:lpstr>
      <vt:lpstr>Results</vt:lpstr>
      <vt:lpstr>Slam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Henry Jonathan</dc:creator>
  <cp:revision>37</cp:revision>
  <dcterms:created xsi:type="dcterms:W3CDTF">2022-05-28T11:09:06Z</dcterms:created>
  <dcterms:modified xsi:type="dcterms:W3CDTF">2022-05-30T16:11:33Z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0x0101005DEBFE622C73754E82258DEB96D6388B</vt:lpwstr>
  </property>
</Properties>
</file>

<file path=docProps/thumbnail.jpeg>
</file>